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270" r:id="rId4"/>
    <p:sldId id="271" r:id="rId5"/>
    <p:sldId id="273" r:id="rId6"/>
    <p:sldId id="272" r:id="rId7"/>
    <p:sldId id="275" r:id="rId8"/>
    <p:sldId id="274" r:id="rId9"/>
    <p:sldId id="280" r:id="rId10"/>
    <p:sldId id="279" r:id="rId11"/>
    <p:sldId id="294" r:id="rId12"/>
    <p:sldId id="278" r:id="rId13"/>
    <p:sldId id="276" r:id="rId14"/>
    <p:sldId id="277" r:id="rId15"/>
    <p:sldId id="291" r:id="rId16"/>
    <p:sldId id="285" r:id="rId17"/>
    <p:sldId id="281" r:id="rId18"/>
    <p:sldId id="282" r:id="rId19"/>
    <p:sldId id="283" r:id="rId20"/>
    <p:sldId id="284" r:id="rId21"/>
    <p:sldId id="293" r:id="rId22"/>
    <p:sldId id="287" r:id="rId23"/>
    <p:sldId id="288" r:id="rId24"/>
    <p:sldId id="286" r:id="rId25"/>
    <p:sldId id="289" r:id="rId26"/>
    <p:sldId id="292" r:id="rId27"/>
    <p:sldId id="295" r:id="rId28"/>
    <p:sldId id="290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84920" autoAdjust="0"/>
  </p:normalViewPr>
  <p:slideViewPr>
    <p:cSldViewPr snapToGrid="0">
      <p:cViewPr varScale="1">
        <p:scale>
          <a:sx n="130" d="100"/>
          <a:sy n="130" d="100"/>
        </p:scale>
        <p:origin x="10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1D0DB-6AAC-4EC5-A77B-93BEAA9EDD5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6058D-E94B-4A95-88D4-DAD0A4D2A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(с)МЧС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1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Сейсмический</a:t>
            </a:r>
            <a:r>
              <a:rPr lang="ru-RU" baseline="0" dirty="0" smtClean="0"/>
              <a:t> </a:t>
            </a:r>
            <a:r>
              <a:rPr lang="ru-RU" dirty="0" smtClean="0"/>
              <a:t>момент </a:t>
            </a:r>
            <a:endParaRPr lang="en-US" dirty="0" smtClean="0"/>
          </a:p>
          <a:p>
            <a:r>
              <a:rPr lang="ru-RU" dirty="0" smtClean="0"/>
              <a:t>мю —  модуль сдвига горных пород, порядка 30 ГПа;</a:t>
            </a:r>
          </a:p>
          <a:p>
            <a:r>
              <a:rPr lang="ru-RU" dirty="0" smtClean="0"/>
              <a:t>S — площадь, на которой замечены геологические разломы;</a:t>
            </a:r>
          </a:p>
          <a:p>
            <a:r>
              <a:rPr lang="ru-RU" dirty="0" smtClean="0"/>
              <a:t>u — среднее смещение вдоль разломов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9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Землетрясения</a:t>
            </a:r>
            <a:r>
              <a:rPr lang="ru-RU" baseline="0" dirty="0" smtClean="0"/>
              <a:t> – не точки!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22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http://www.scielo.org.za/pdf/jsaimm/v117n6/08.pdf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1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Обычно есть 10-15 секунд до начала сильных толчков</a:t>
            </a:r>
          </a:p>
          <a:p>
            <a:r>
              <a:rPr lang="ru-RU" dirty="0" smtClean="0"/>
              <a:t>В России</a:t>
            </a:r>
            <a:r>
              <a:rPr lang="ru-RU" baseline="0" dirty="0" smtClean="0"/>
              <a:t> – Камчатка, Кавказ, Иркутск. Был отголосок в Москве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 мая 2013), но обычно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 нас отголоски карпатских землетрясений (Зона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Вранча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49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(с) </a:t>
            </a:r>
            <a:r>
              <a:rPr lang="en-US" dirty="0" smtClean="0"/>
              <a:t>Wikipedia</a:t>
            </a:r>
            <a:endParaRPr lang="ru-RU" dirty="0" smtClean="0"/>
          </a:p>
          <a:p>
            <a:r>
              <a:rPr lang="ru-RU" dirty="0" smtClean="0"/>
              <a:t>Теория тектоники</a:t>
            </a:r>
            <a:r>
              <a:rPr lang="ru-RU" baseline="0" dirty="0" smtClean="0"/>
              <a:t> плит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4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rgbClr val="000000"/>
                </a:solidFill>
                <a:latin typeface="Linux Libertine"/>
              </a:rPr>
              <a:t>Поверхность </a:t>
            </a:r>
            <a:r>
              <a:rPr lang="ru-RU" dirty="0" err="1" smtClean="0">
                <a:solidFill>
                  <a:srgbClr val="000000"/>
                </a:solidFill>
                <a:latin typeface="Linux Libertine"/>
              </a:rPr>
              <a:t>Мохоровичича</a:t>
            </a:r>
            <a:r>
              <a:rPr lang="ru-RU" baseline="0" dirty="0" smtClean="0">
                <a:solidFill>
                  <a:schemeClr val="tx1"/>
                </a:solidFill>
                <a:latin typeface="+mn-lt"/>
              </a:rPr>
              <a:t> – зона «фазового» перехода, граница где изменяются скорости </a:t>
            </a:r>
            <a:r>
              <a:rPr lang="en-US" baseline="0" dirty="0" smtClean="0">
                <a:solidFill>
                  <a:schemeClr val="tx1"/>
                </a:solidFill>
                <a:latin typeface="+mn-lt"/>
              </a:rPr>
              <a:t>S</a:t>
            </a:r>
            <a:r>
              <a:rPr lang="ru-RU" baseline="0" dirty="0" smtClean="0">
                <a:solidFill>
                  <a:schemeClr val="tx1"/>
                </a:solidFill>
                <a:latin typeface="+mn-lt"/>
              </a:rPr>
              <a:t> и </a:t>
            </a:r>
            <a:r>
              <a:rPr lang="en-US" baseline="0" dirty="0" smtClean="0">
                <a:solidFill>
                  <a:schemeClr val="tx1"/>
                </a:solidFill>
                <a:latin typeface="+mn-lt"/>
              </a:rPr>
              <a:t>P </a:t>
            </a:r>
            <a:r>
              <a:rPr lang="ru-RU" baseline="0" dirty="0" smtClean="0">
                <a:solidFill>
                  <a:schemeClr val="tx1"/>
                </a:solidFill>
                <a:latin typeface="+mn-lt"/>
              </a:rPr>
              <a:t>волн. Существует также граница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Гутенберга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отделяющая жидкое ядро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 мантии и г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раница Конрада, разделяющая слои коры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 smtClean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9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 точнее, шкалы, измеряющие разные величины.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81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Шкала Медведева 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Шпонхойера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Карника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4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Body-wave</a:t>
            </a:r>
            <a:r>
              <a:rPr lang="ru-RU" dirty="0" smtClean="0"/>
              <a:t> (объемные волны),</a:t>
            </a:r>
            <a:r>
              <a:rPr lang="ru-RU" baseline="0" dirty="0" smtClean="0"/>
              <a:t> еще есть поверхностные, Рэлея и </a:t>
            </a:r>
            <a:r>
              <a:rPr lang="ru-RU" baseline="0" dirty="0" err="1" smtClean="0"/>
              <a:t>Ламба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6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07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3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0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4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4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9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74BFB-2606-46AB-A50B-4A026C6D36F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e/e9/Ocean-birth.svg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msd.ru/konf091011/pdf/largesteqs/10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sti.ru/nauka/article/10380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c.ac.uk/cgi-bin/web-db-v4?event_id=603007131&amp;out_format=IMS1.0&amp;request=COMPREHENSIV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MomVOkyDdLo" TargetMode="External"/><Relationship Id="rId5" Type="http://schemas.openxmlformats.org/officeDocument/2006/relationships/hyperlink" Target="http://www.isc.ac.uk/cgi-bin/web-db-v4?event_id=879136&amp;out_format=IMS1.0&amp;request=COMPREHENSIVE" TargetMode="External"/><Relationship Id="rId4" Type="http://schemas.openxmlformats.org/officeDocument/2006/relationships/hyperlink" Target="http://www.isc.ac.uk/cgi-bin/web-db-v4?event_id=16461282&amp;out_format=IMS1.0&amp;request=COMPREHENSIV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.wikimedia.org/wikipedia/commons/b/b4/Plate_tectonics_map.gi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Землетрясения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Физика и измерения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4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Зоны </a:t>
            </a:r>
            <a:r>
              <a:rPr lang="ru-RU" dirty="0" err="1"/>
              <a:t>субдукции</a:t>
            </a:r>
            <a:endParaRPr lang="en-US" dirty="0"/>
          </a:p>
        </p:txBody>
      </p:sp>
      <p:pic>
        <p:nvPicPr>
          <p:cNvPr id="6146" name="Picture 2" descr="Global_subducted_slabs_USGS.png (2400×126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08" y="1495112"/>
            <a:ext cx="8523968" cy="448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Землетрясения по глубине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29" y="1322859"/>
            <a:ext cx="8074971" cy="53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9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Разломы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04" y="2550825"/>
            <a:ext cx="2696817" cy="13913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626" y="2773026"/>
            <a:ext cx="3365263" cy="11691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187" y="5261113"/>
            <a:ext cx="4731026" cy="1123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03467" y="4542182"/>
            <a:ext cx="226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Атлантический океан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30428" y="2181493"/>
            <a:ext cx="323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Восточно-африканский разлом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01213" y="2144411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Красное море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8417" y="4824704"/>
            <a:ext cx="1879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/>
              <a:t>Средне-океанический</a:t>
            </a:r>
          </a:p>
          <a:p>
            <a:pPr algn="ctr"/>
            <a:r>
              <a:rPr lang="ru-RU" sz="1400" dirty="0" smtClean="0"/>
              <a:t>хребет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6563" y="5453342"/>
            <a:ext cx="6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Кора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86563" y="5919037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Мантия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53233" y="4949854"/>
            <a:ext cx="1683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Осадочные породы</a:t>
            </a:r>
            <a:endParaRPr lang="en-US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024270" y="6391941"/>
            <a:ext cx="7606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upload.wikimedia.org/wikipedia/commons/e/e9/Ocean-birth.svg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Возраст дна </a:t>
            </a:r>
            <a:r>
              <a:rPr lang="ru-RU" dirty="0" smtClean="0"/>
              <a:t>океанов</a:t>
            </a:r>
            <a:endParaRPr lang="en-US" dirty="0"/>
          </a:p>
        </p:txBody>
      </p:sp>
      <p:pic>
        <p:nvPicPr>
          <p:cNvPr id="4098" name="Picture 2" descr="Earth_seafloor_crust_age_1996_-_2.png (1624×102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50" y="1799279"/>
            <a:ext cx="7041638" cy="442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Поверхность </a:t>
            </a:r>
            <a:r>
              <a:rPr lang="ru-RU" dirty="0" err="1" smtClean="0"/>
              <a:t>Мохоровичича</a:t>
            </a:r>
            <a:endParaRPr lang="en-US" dirty="0"/>
          </a:p>
        </p:txBody>
      </p:sp>
      <p:pic>
        <p:nvPicPr>
          <p:cNvPr id="5122" name="Picture 2" descr="https://upload.wikimedia.org/wikipedia/commons/3/31/Mohom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94" y="1975599"/>
            <a:ext cx="8799582" cy="488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81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Другие типы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Рой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www.emsd.ru/konf091011/pdf/largesteqs/10.pdf</a:t>
            </a:r>
            <a:endParaRPr lang="ru-RU" dirty="0" smtClean="0"/>
          </a:p>
          <a:p>
            <a:r>
              <a:rPr lang="ru-RU" dirty="0" err="1" smtClean="0"/>
              <a:t>Плюм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Гавайи, Самоа</a:t>
            </a:r>
          </a:p>
          <a:p>
            <a:r>
              <a:rPr lang="ru-RU" dirty="0" smtClean="0"/>
              <a:t>Вулканические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Сила землетрясения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чем измеряется сила землетрясения?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Сила землетрясения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126468"/>
            <a:ext cx="10515600" cy="258603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www.usgs.gov/media/images/shakemap-m71-july-5-2019-earthquake-near-ridgecrest</a:t>
            </a:r>
          </a:p>
          <a:p>
            <a:r>
              <a:rPr lang="en-US" dirty="0" smtClean="0">
                <a:hlinkClick r:id="rId3"/>
              </a:rPr>
              <a:t>https://earthquake.usgs.gov/earthquakes/eventpage/official20110311054624120_30/map?shakemap-code=official20110311054624120_30&amp;shakemap-source=atlas&amp;shakemap-intensity=true&amp;shakemap-mmi-contours=false&amp;shakemap-stations=true</a:t>
            </a:r>
          </a:p>
          <a:p>
            <a:endParaRPr lang="en-US" dirty="0">
              <a:hlinkClick r:id="rId3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33525"/>
            <a:ext cx="7300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Сила землетрясения и интенсивность землетрясения — разные шкалы!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www.vesti.ru/nauka/article/1038016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31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Шкала </a:t>
            </a:r>
            <a:r>
              <a:rPr lang="ru-RU" dirty="0" err="1" smtClean="0"/>
              <a:t>Меркалли</a:t>
            </a:r>
            <a:r>
              <a:rPr lang="ru-RU" dirty="0" smtClean="0"/>
              <a:t> (аналог </a:t>
            </a:r>
            <a:r>
              <a:rPr lang="en-US" dirty="0" smtClean="0"/>
              <a:t>MSK-64</a:t>
            </a:r>
            <a:r>
              <a:rPr lang="ru-RU" dirty="0" smtClean="0"/>
              <a:t>)</a:t>
            </a:r>
            <a:endParaRPr lang="en-US" dirty="0"/>
          </a:p>
        </p:txBody>
      </p:sp>
      <p:pic>
        <p:nvPicPr>
          <p:cNvPr id="9218" name="Picture 2" descr="RogersCrkNorthHayward.gif (640×440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10544"/>
            <a:ext cx="6096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0" y="1810543"/>
            <a:ext cx="5292636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Волны</a:t>
            </a:r>
            <a:endParaRPr lang="en-US" dirty="0"/>
          </a:p>
        </p:txBody>
      </p:sp>
      <p:pic>
        <p:nvPicPr>
          <p:cNvPr id="10242" name="Picture 2" descr="Сейсмограмма_землетрясения.PNG (619×42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690688"/>
            <a:ext cx="5895975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77539" y="1705780"/>
            <a:ext cx="4390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</a:t>
            </a:r>
            <a:r>
              <a:rPr lang="ru-RU" sz="2400" i="1" dirty="0" smtClean="0"/>
              <a:t>-волна</a:t>
            </a:r>
            <a:r>
              <a:rPr lang="ru-RU" sz="2400" dirty="0" smtClean="0"/>
              <a:t> — первичная волна или волна давления </a:t>
            </a:r>
            <a:r>
              <a:rPr lang="en-US" sz="2400" dirty="0" smtClean="0"/>
              <a:t>(pressure)</a:t>
            </a:r>
            <a:endParaRPr lang="ru-RU" sz="2400" dirty="0" smtClean="0"/>
          </a:p>
          <a:p>
            <a:r>
              <a:rPr lang="en-US" sz="2400" i="1" dirty="0" smtClean="0"/>
              <a:t>S-</a:t>
            </a:r>
            <a:r>
              <a:rPr lang="ru-RU" sz="2400" i="1" dirty="0" smtClean="0"/>
              <a:t>волна</a:t>
            </a:r>
            <a:r>
              <a:rPr lang="ru-RU" sz="2400" dirty="0" smtClean="0"/>
              <a:t> — вторичная волна или волна сдвига </a:t>
            </a:r>
            <a:r>
              <a:rPr lang="en-US" sz="2400" dirty="0" smtClean="0"/>
              <a:t>(shear)</a:t>
            </a:r>
            <a:endParaRPr lang="en-US" sz="2400" dirty="0"/>
          </a:p>
        </p:txBody>
      </p:sp>
      <p:pic>
        <p:nvPicPr>
          <p:cNvPr id="1028" name="Picture 4" descr="https://upload.wikimedia.org/wikipedia/commons/0/0f/Kinemetrics_seismograp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39" y="3448050"/>
            <a:ext cx="38608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7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Что такое землетрясения?</a:t>
            </a:r>
            <a:endParaRPr lang="en-US" dirty="0" smtClean="0"/>
          </a:p>
          <a:p>
            <a:r>
              <a:rPr lang="ru-RU" dirty="0" smtClean="0"/>
              <a:t>Разломы и плиты</a:t>
            </a:r>
          </a:p>
          <a:p>
            <a:r>
              <a:rPr lang="ru-RU" dirty="0" smtClean="0"/>
              <a:t>Магнитуды и их виды</a:t>
            </a:r>
          </a:p>
          <a:p>
            <a:r>
              <a:rPr lang="ru-RU" dirty="0" smtClean="0"/>
              <a:t>Измерение силы землетрясений</a:t>
            </a:r>
          </a:p>
          <a:p>
            <a:r>
              <a:rPr lang="ru-RU" dirty="0" smtClean="0"/>
              <a:t>Прогнозы землетрясений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13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Скорости волн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07" y="0"/>
            <a:ext cx="490683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b/be/Speeds_of_seismic_wav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5813"/>
            <a:ext cx="5672143" cy="386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Earthquake Early </a:t>
            </a:r>
            <a:r>
              <a:rPr lang="en-US" dirty="0" smtClean="0"/>
              <a:t>Warning</a:t>
            </a:r>
            <a:endParaRPr lang="en-US" dirty="0"/>
          </a:p>
        </p:txBody>
      </p:sp>
      <p:pic>
        <p:nvPicPr>
          <p:cNvPr id="3074" name="Picture 2" descr="Two illustrations of the syst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804" y="1690688"/>
            <a:ext cx="4645025" cy="394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0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Магнитуды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1775"/>
                <a:ext cx="10515600" cy="49180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i="1" dirty="0" smtClean="0"/>
                  <a:t>Магнитуда землетрясения</a:t>
                </a:r>
                <a:r>
                  <a:rPr lang="ru-RU" dirty="0"/>
                  <a:t> – это безразмерная величина, пропорциональная логарифму отношения максимальных </a:t>
                </a:r>
                <a:r>
                  <a:rPr lang="ru-RU" dirty="0" smtClean="0"/>
                  <a:t>амплитуд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A</a:t>
                </a:r>
                <a:r>
                  <a:rPr lang="ru-RU" dirty="0" smtClean="0"/>
                  <a:t> </a:t>
                </a:r>
                <a:r>
                  <a:rPr lang="ru-RU" dirty="0"/>
                  <a:t>определенного типа волн данного землетрясения, измеренных сейсмографом, и некоторого стандартного землетрясения</a:t>
                </a:r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r>
                  <a:rPr lang="ru-RU" dirty="0" smtClean="0"/>
                  <a:t>Шкала Рихтера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ru-RU" dirty="0" smtClean="0"/>
                  <a:t>Магнитуда </a:t>
                </a:r>
                <a:r>
                  <a:rPr lang="ru-RU" dirty="0"/>
                  <a:t>объёмных </a:t>
                </a:r>
                <a:r>
                  <a:rPr lang="ru-RU" dirty="0" smtClean="0"/>
                  <a:t>волн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Магнитуда поверхностных </a:t>
                </a:r>
                <a:r>
                  <a:rPr lang="ru-RU" dirty="0" smtClean="0"/>
                  <a:t>волн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+1,66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+3,30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1775"/>
                <a:ext cx="10515600" cy="4918076"/>
              </a:xfrm>
              <a:blipFill rotWithShape="0">
                <a:blip r:embed="rId3"/>
                <a:stretch>
                  <a:fillRect l="-1217" t="-198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8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Магнитуды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Сейсмический момент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−16,1)</m:t>
                    </m:r>
                  </m:oMath>
                </a14:m>
                <a:endParaRPr lang="ru-RU" dirty="0" smtClean="0"/>
              </a:p>
              <a:p>
                <a:r>
                  <a:rPr lang="ru-RU" dirty="0" smtClean="0"/>
                  <a:t>Энергетическая шкала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4,8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 smtClean="0"/>
                  <a:t>Энергетический класс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59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описания землетрясения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Охотское море 2013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www.isc.ac.uk/cgi-bin/web-db-v4?event_id=603007131&amp;out_format=IMS1.0&amp;request=COMPREHENSIVE</a:t>
            </a:r>
            <a:endParaRPr lang="en-US" dirty="0" smtClean="0"/>
          </a:p>
          <a:p>
            <a:r>
              <a:rPr lang="ru-RU" dirty="0" smtClean="0"/>
              <a:t>Япония 2011</a:t>
            </a:r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www.isc.ac.uk/cgi-bin/web-db-v4?event_id=16461282&amp;out_format=IMS1.0&amp;request=COMPREHENSIVE</a:t>
            </a:r>
            <a:endParaRPr lang="en-US" dirty="0" smtClean="0"/>
          </a:p>
          <a:p>
            <a:r>
              <a:rPr lang="ru-RU" dirty="0" smtClean="0"/>
              <a:t>Чили 1960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www.isc.ac.uk/cgi-bin/web-db-v4?event_id=879136&amp;out_format=IMS1.0&amp;request=COMPREHENSIVE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Механизмы (видео на английском)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www.youtube.com/watch?v=MomVOkyDdLo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5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1137"/>
            <a:ext cx="3486150" cy="4810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3682" y="629126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Часы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 rot="16200000">
            <a:off x="-178585" y="3701533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Число событий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25" y="1690688"/>
            <a:ext cx="73723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9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Закон </a:t>
            </a:r>
            <a:r>
              <a:rPr lang="ru-RU" dirty="0" err="1" smtClean="0"/>
              <a:t>Гутенберга</a:t>
            </a:r>
            <a:r>
              <a:rPr lang="ru-RU" dirty="0" smtClean="0"/>
              <a:t>-Рихтера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63" y="1690688"/>
            <a:ext cx="8760723" cy="4972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8060" y="2007704"/>
            <a:ext cx="41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Кумулятивное распределение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48060" y="2398498"/>
            <a:ext cx="3388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Некумулятивное распределение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12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Магнитуда полноты (минимальная представительная магнитуда)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05375" cy="44958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75" y="1690688"/>
            <a:ext cx="4867275" cy="447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074" y="2909887"/>
            <a:ext cx="253703" cy="1357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02676" y="274061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2.9</a:t>
            </a:r>
            <a:endParaRPr lang="en-US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102676" y="4097923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3.9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451100" y="618648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1964-1980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418024" y="6190734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1981-1994</a:t>
            </a:r>
          </a:p>
        </p:txBody>
      </p:sp>
    </p:spTree>
    <p:extLst>
      <p:ext uri="{BB962C8B-B14F-4D97-AF65-F5344CB8AC3E}">
        <p14:creationId xmlns:p14="http://schemas.microsoft.com/office/powerpoint/2010/main" val="418386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Прогноз землетрясений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Краткосрочный</a:t>
            </a:r>
            <a:endParaRPr lang="en-US" dirty="0" smtClean="0"/>
          </a:p>
          <a:p>
            <a:r>
              <a:rPr lang="ru-RU" dirty="0" err="1" smtClean="0"/>
              <a:t>Средносрочный</a:t>
            </a:r>
            <a:endParaRPr lang="ru-RU" dirty="0" smtClean="0"/>
          </a:p>
          <a:p>
            <a:r>
              <a:rPr lang="ru-RU" dirty="0" smtClean="0"/>
              <a:t>Долгосрочный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40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литературы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Гитис</a:t>
            </a:r>
            <a:r>
              <a:rPr lang="ru-RU" dirty="0" smtClean="0"/>
              <a:t> </a:t>
            </a:r>
            <a:r>
              <a:rPr lang="ru-RU" dirty="0"/>
              <a:t>В. Г., Ермаков Б. В. Основы пространственно-временного прогнозирования в </a:t>
            </a:r>
            <a:r>
              <a:rPr lang="ru-RU" dirty="0" err="1"/>
              <a:t>геоинформатике</a:t>
            </a:r>
            <a:r>
              <a:rPr lang="ru-RU" dirty="0"/>
              <a:t>. М.:ФИЗМАТЛИТ, 2004, 256 с., ISBN 5-9221-0512-4</a:t>
            </a:r>
            <a:r>
              <a:rPr lang="ru-RU" dirty="0" smtClean="0"/>
              <a:t>.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upload.wikimedia.org/wikipedia/commons/b/b4/Plate_tectonics_map.gif</a:t>
            </a:r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6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 smtClean="0"/>
              <a:t>Землетрясение </a:t>
            </a:r>
            <a:r>
              <a:rPr lang="ru-RU" dirty="0" smtClean="0"/>
              <a:t>— </a:t>
            </a:r>
            <a:r>
              <a:rPr lang="ru-RU" dirty="0"/>
              <a:t>это подземные толчки и колебания земной поверхности, возникающие в результате внезапных смещений и разрывов в земной коре или верхней мантии и передающиеся на большие расстояния в виде </a:t>
            </a:r>
            <a:r>
              <a:rPr lang="ru-RU" dirty="0" smtClean="0"/>
              <a:t>упругих </a:t>
            </a:r>
            <a:r>
              <a:rPr lang="ru-RU" dirty="0"/>
              <a:t>колебаний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i="1" dirty="0" smtClean="0"/>
              <a:t>Гипоцентр</a:t>
            </a:r>
            <a:r>
              <a:rPr lang="en-US" i="1" dirty="0" smtClean="0"/>
              <a:t> </a:t>
            </a:r>
            <a:r>
              <a:rPr lang="ru-RU" i="1" dirty="0"/>
              <a:t>землетрясения </a:t>
            </a:r>
            <a:r>
              <a:rPr lang="ru-RU" dirty="0"/>
              <a:t>— </a:t>
            </a:r>
            <a:r>
              <a:rPr lang="ru-RU" dirty="0" smtClean="0"/>
              <a:t>точку </a:t>
            </a:r>
            <a:r>
              <a:rPr lang="ru-RU" dirty="0"/>
              <a:t>в земной коре, из которой расходятся сейсмические </a:t>
            </a:r>
            <a:r>
              <a:rPr lang="ru-RU" dirty="0" smtClean="0"/>
              <a:t>волны.</a:t>
            </a:r>
          </a:p>
          <a:p>
            <a:pPr marL="0" indent="0">
              <a:buNone/>
            </a:pPr>
            <a:r>
              <a:rPr lang="ru-RU" i="1" dirty="0" smtClean="0"/>
              <a:t>Эпицентр землетрясения </a:t>
            </a:r>
            <a:r>
              <a:rPr lang="ru-RU" dirty="0" smtClean="0"/>
              <a:t>— точка проекции гипоцентра землетрясения на земную поверхность.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4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делать?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Убежать подальше от строений, не пользоваться лифтом</a:t>
            </a:r>
          </a:p>
          <a:p>
            <a:r>
              <a:rPr lang="ru-RU" dirty="0" smtClean="0"/>
              <a:t>Встать в дверном проеме, внутреннем углу несущих стен</a:t>
            </a:r>
          </a:p>
          <a:p>
            <a:r>
              <a:rPr lang="ru-RU" dirty="0" smtClean="0"/>
              <a:t>Спрятаться под столом</a:t>
            </a:r>
          </a:p>
          <a:p>
            <a:r>
              <a:rPr lang="ru-RU" dirty="0" smtClean="0"/>
              <a:t>Окна и мебель – опасны!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8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Природа землетрясений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Субдукционные</a:t>
            </a:r>
            <a:endParaRPr lang="ru-RU" dirty="0" smtClean="0"/>
          </a:p>
          <a:p>
            <a:r>
              <a:rPr lang="ru-RU" dirty="0" smtClean="0"/>
              <a:t>Вулканические</a:t>
            </a:r>
          </a:p>
          <a:p>
            <a:r>
              <a:rPr lang="ru-RU" dirty="0" smtClean="0"/>
              <a:t>Техногенные</a:t>
            </a:r>
          </a:p>
          <a:p>
            <a:r>
              <a:rPr lang="ru-RU" dirty="0" smtClean="0"/>
              <a:t>Обвальные</a:t>
            </a:r>
          </a:p>
          <a:p>
            <a:r>
              <a:rPr lang="ru-RU" dirty="0" err="1" smtClean="0"/>
              <a:t>Плюмовые</a:t>
            </a:r>
            <a:endParaRPr lang="ru-RU" dirty="0" smtClean="0"/>
          </a:p>
          <a:p>
            <a:r>
              <a:rPr lang="ru-RU" dirty="0" smtClean="0"/>
              <a:t>Роевые</a:t>
            </a:r>
            <a:endParaRPr lang="en-US" dirty="0" smtClean="0"/>
          </a:p>
          <a:p>
            <a:r>
              <a:rPr lang="ru-RU" dirty="0" smtClean="0"/>
              <a:t>Горные удары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2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/>
              <a:t>Природа землетрясений</a:t>
            </a:r>
            <a:endParaRPr lang="en-US" dirty="0"/>
          </a:p>
        </p:txBody>
      </p:sp>
      <p:pic>
        <p:nvPicPr>
          <p:cNvPr id="1026" name="Picture 2" descr="https://upload.wikimedia.org/wikipedia/commons/d/db/Quake_epicenters_1963-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15" y="134112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4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Тектоника плит</a:t>
            </a:r>
            <a:endParaRPr lang="en-US" dirty="0"/>
          </a:p>
        </p:txBody>
      </p:sp>
      <p:pic>
        <p:nvPicPr>
          <p:cNvPr id="3074" name="Picture 2" descr="https://upload.wikimedia.org/wikipedia/commons/1/15/Plate_Tectonics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1660871"/>
            <a:ext cx="73628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Зона </a:t>
            </a:r>
            <a:r>
              <a:rPr lang="ru-RU" dirty="0" err="1" smtClean="0"/>
              <a:t>субдукции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81" y="1690688"/>
            <a:ext cx="6513638" cy="47142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6181" y="3896139"/>
            <a:ext cx="97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Верхняя мантия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02366" y="2252576"/>
            <a:ext cx="2299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Океаническая кора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925682" y="3339524"/>
            <a:ext cx="2957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Поверхность </a:t>
            </a:r>
            <a:r>
              <a:rPr lang="ru-RU" dirty="0" err="1"/>
              <a:t>Мохоровичича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08914" y="5923721"/>
            <a:ext cx="17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Зона </a:t>
            </a:r>
            <a:r>
              <a:rPr lang="ru-RU" dirty="0" err="1" smtClean="0"/>
              <a:t>субдукции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84903" y="1883244"/>
            <a:ext cx="227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Океанический жёлоб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86236" y="1420798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Аккреционная призма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37444" y="1493992"/>
            <a:ext cx="210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Вулканическая дуга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99988" y="2492077"/>
            <a:ext cx="240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Континентальная кора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71240" y="3794080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Магматическая камера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83558" y="4489569"/>
            <a:ext cx="218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Восходящий </a:t>
            </a:r>
            <a:r>
              <a:rPr lang="ru-RU" dirty="0" err="1" smtClean="0"/>
              <a:t>диапир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Аккреционная </a:t>
            </a:r>
            <a:r>
              <a:rPr lang="ru-RU" dirty="0" smtClean="0"/>
              <a:t>призма</a:t>
            </a:r>
            <a:endParaRPr lang="en-US" dirty="0"/>
          </a:p>
        </p:txBody>
      </p:sp>
      <p:pic>
        <p:nvPicPr>
          <p:cNvPr id="8194" name="Picture 2" descr="https://upload.wikimedia.org/wikipedia/commons/7/79/Lewis4-Accretionary_Prism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93" y="1825625"/>
            <a:ext cx="61548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524</Words>
  <Application>Microsoft Office PowerPoint</Application>
  <PresentationFormat>Широкоэкранный</PresentationFormat>
  <Paragraphs>137</Paragraphs>
  <Slides>29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Linux Libertine</vt:lpstr>
      <vt:lpstr>Тема Office</vt:lpstr>
      <vt:lpstr>Землетрясения</vt:lpstr>
      <vt:lpstr>План лекции</vt:lpstr>
      <vt:lpstr>Определения</vt:lpstr>
      <vt:lpstr>Что делать?</vt:lpstr>
      <vt:lpstr>Природа землетрясений</vt:lpstr>
      <vt:lpstr>Природа землетрясений</vt:lpstr>
      <vt:lpstr>Тектоника плит</vt:lpstr>
      <vt:lpstr>Зона субдукции</vt:lpstr>
      <vt:lpstr>Аккреционная призма</vt:lpstr>
      <vt:lpstr>Зоны субдукции</vt:lpstr>
      <vt:lpstr>Землетрясения по глубине</vt:lpstr>
      <vt:lpstr>Разломы</vt:lpstr>
      <vt:lpstr>Возраст дна океанов</vt:lpstr>
      <vt:lpstr>Поверхность Мохоровичича</vt:lpstr>
      <vt:lpstr>Другие типы</vt:lpstr>
      <vt:lpstr>Сила землетрясения</vt:lpstr>
      <vt:lpstr>Сила землетрясения</vt:lpstr>
      <vt:lpstr>Шкала Меркалли (аналог MSK-64)</vt:lpstr>
      <vt:lpstr>Волны</vt:lpstr>
      <vt:lpstr>Скорости волн</vt:lpstr>
      <vt:lpstr>Earthquake Early Warning</vt:lpstr>
      <vt:lpstr>Магнитуды</vt:lpstr>
      <vt:lpstr>Магнитуды</vt:lpstr>
      <vt:lpstr>Пример описания землетрясения</vt:lpstr>
      <vt:lpstr>Спектр</vt:lpstr>
      <vt:lpstr>Закон Гутенберга-Рихтера</vt:lpstr>
      <vt:lpstr>Магнитуда полноты (минимальная представительная магнитуда)</vt:lpstr>
      <vt:lpstr>Прогноз землетрясений</vt:lpstr>
      <vt:lpstr>Список литературы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и геолокация</dc:title>
  <dc:creator>Александр Дерендяев</dc:creator>
  <cp:lastModifiedBy>Александр Дерендяев</cp:lastModifiedBy>
  <cp:revision>130</cp:revision>
  <dcterms:created xsi:type="dcterms:W3CDTF">2020-11-03T16:46:57Z</dcterms:created>
  <dcterms:modified xsi:type="dcterms:W3CDTF">2022-09-20T11:22:55Z</dcterms:modified>
</cp:coreProperties>
</file>